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omfortaa" panose="020B0604020202020204" charset="0"/>
      <p:regular r:id="rId18"/>
      <p:bold r:id="rId19"/>
    </p:embeddedFont>
    <p:embeddedFont>
      <p:font typeface="Comic Sans MS" panose="030F0702030302020204" pitchFamily="66" charset="0"/>
      <p:regular r:id="rId20"/>
      <p:bold r:id="rId21"/>
      <p:italic r:id="rId22"/>
      <p:boldItalic r:id="rId23"/>
    </p:embeddedFont>
    <p:embeddedFont>
      <p:font typeface="Lato" panose="020B0604020202020204" charset="0"/>
      <p:regular r:id="rId24"/>
      <p:bold r:id="rId25"/>
      <p:italic r:id="rId26"/>
      <p:boldItalic r:id="rId27"/>
    </p:embeddedFont>
    <p:embeddedFont>
      <p:font typeface="Playfair Display"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bfdb7b8af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bfdb7b8a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bfdb7b8af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bfdb7b8af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bfa6594e6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bfa6594e6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fdb7b8af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fdb7b8af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fdb7b8af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fdb7b8af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c6f83aa91_0_9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c6f83aa9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83aa9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83aa9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f83aa9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83aa9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6f83aa9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83aa9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83aa91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83aa9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scraping the allrecipes.com - choosing healthy recipes [go to next page]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bfdb7b8af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bfdb7b8a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6f83aa91_0_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6f83aa9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Clicking on Healthy Snack [go to next page]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6f83aa91_0_8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6f83aa9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Right click on the recipe and click on inspect to show the tags related to the info we need to scrape for the purpose of our project [title, rating, ingredients, nutritions]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bfdb7b8af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bfdb7b8af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nhicks123/ETL-Project"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2742425" y="987450"/>
            <a:ext cx="3648600" cy="15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fortaa"/>
                <a:ea typeface="Comfortaa"/>
                <a:cs typeface="Comfortaa"/>
                <a:sym typeface="Comfortaa"/>
              </a:rPr>
              <a:t>Recipe for Disaster!</a:t>
            </a:r>
            <a:endParaRPr>
              <a:latin typeface="Comfortaa"/>
              <a:ea typeface="Comfortaa"/>
              <a:cs typeface="Comfortaa"/>
              <a:sym typeface="Comfortaa"/>
            </a:endParaRPr>
          </a:p>
        </p:txBody>
      </p:sp>
      <p:sp>
        <p:nvSpPr>
          <p:cNvPr id="60" name="Google Shape;60;p13"/>
          <p:cNvSpPr txBox="1">
            <a:spLocks noGrp="1"/>
          </p:cNvSpPr>
          <p:nvPr>
            <p:ph type="subTitle" idx="1"/>
          </p:nvPr>
        </p:nvSpPr>
        <p:spPr>
          <a:xfrm>
            <a:off x="3155225" y="2765946"/>
            <a:ext cx="2951400" cy="12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000" u="sng">
                <a:latin typeface="Comic Sans MS"/>
                <a:ea typeface="Comic Sans MS"/>
                <a:cs typeface="Comic Sans MS"/>
                <a:sym typeface="Comic Sans MS"/>
              </a:rPr>
              <a:t>By:</a:t>
            </a:r>
            <a:endParaRPr sz="1000" u="sng">
              <a:latin typeface="Comic Sans MS"/>
              <a:ea typeface="Comic Sans MS"/>
              <a:cs typeface="Comic Sans MS"/>
              <a:sym typeface="Comic Sans MS"/>
            </a:endParaRPr>
          </a:p>
          <a:p>
            <a:pPr marL="457200" lvl="0" indent="0" algn="l" rtl="0">
              <a:spcBef>
                <a:spcPts val="0"/>
              </a:spcBef>
              <a:spcAft>
                <a:spcPts val="0"/>
              </a:spcAft>
              <a:buNone/>
            </a:pPr>
            <a:r>
              <a:rPr lang="en" sz="1000">
                <a:latin typeface="Comic Sans MS"/>
                <a:ea typeface="Comic Sans MS"/>
                <a:cs typeface="Comic Sans MS"/>
                <a:sym typeface="Comic Sans MS"/>
              </a:rPr>
              <a:t>Andrew Bankston</a:t>
            </a:r>
            <a:endParaRPr sz="1000">
              <a:latin typeface="Comic Sans MS"/>
              <a:ea typeface="Comic Sans MS"/>
              <a:cs typeface="Comic Sans MS"/>
              <a:sym typeface="Comic Sans MS"/>
            </a:endParaRPr>
          </a:p>
          <a:p>
            <a:pPr marL="457200" lvl="0" indent="0" algn="l" rtl="0">
              <a:spcBef>
                <a:spcPts val="0"/>
              </a:spcBef>
              <a:spcAft>
                <a:spcPts val="0"/>
              </a:spcAft>
              <a:buNone/>
            </a:pPr>
            <a:r>
              <a:rPr lang="en" sz="1000">
                <a:latin typeface="Comic Sans MS"/>
                <a:ea typeface="Comic Sans MS"/>
                <a:cs typeface="Comic Sans MS"/>
                <a:sym typeface="Comic Sans MS"/>
              </a:rPr>
              <a:t>Jacob Zacarias</a:t>
            </a:r>
            <a:endParaRPr sz="1000">
              <a:latin typeface="Comic Sans MS"/>
              <a:ea typeface="Comic Sans MS"/>
              <a:cs typeface="Comic Sans MS"/>
              <a:sym typeface="Comic Sans MS"/>
            </a:endParaRPr>
          </a:p>
          <a:p>
            <a:pPr marL="457200" lvl="0" indent="0" algn="l" rtl="0">
              <a:spcBef>
                <a:spcPts val="0"/>
              </a:spcBef>
              <a:spcAft>
                <a:spcPts val="0"/>
              </a:spcAft>
              <a:buNone/>
            </a:pPr>
            <a:r>
              <a:rPr lang="en" sz="1000">
                <a:latin typeface="Comic Sans MS"/>
                <a:ea typeface="Comic Sans MS"/>
                <a:cs typeface="Comic Sans MS"/>
                <a:sym typeface="Comic Sans MS"/>
              </a:rPr>
              <a:t>Jonathan Hicks</a:t>
            </a:r>
            <a:endParaRPr sz="1000">
              <a:latin typeface="Comic Sans MS"/>
              <a:ea typeface="Comic Sans MS"/>
              <a:cs typeface="Comic Sans MS"/>
              <a:sym typeface="Comic Sans MS"/>
            </a:endParaRPr>
          </a:p>
          <a:p>
            <a:pPr marL="457200" lvl="0" indent="0" algn="l" rtl="0">
              <a:spcBef>
                <a:spcPts val="0"/>
              </a:spcBef>
              <a:spcAft>
                <a:spcPts val="0"/>
              </a:spcAft>
              <a:buNone/>
            </a:pPr>
            <a:r>
              <a:rPr lang="en" sz="1000">
                <a:latin typeface="Comic Sans MS"/>
                <a:ea typeface="Comic Sans MS"/>
                <a:cs typeface="Comic Sans MS"/>
                <a:sym typeface="Comic Sans MS"/>
              </a:rPr>
              <a:t>Walaa Alani</a:t>
            </a:r>
            <a:endParaRPr sz="1000">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idx="4294967295"/>
          </p:nvPr>
        </p:nvSpPr>
        <p:spPr>
          <a:xfrm>
            <a:off x="491988" y="368075"/>
            <a:ext cx="81600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Scraping the Data for each Category</a:t>
            </a:r>
            <a:r>
              <a:rPr lang="en"/>
              <a:t> - </a:t>
            </a:r>
            <a:r>
              <a:rPr lang="en" sz="2600"/>
              <a:t>Extract</a:t>
            </a:r>
            <a:endParaRPr sz="2600"/>
          </a:p>
        </p:txBody>
      </p:sp>
      <p:pic>
        <p:nvPicPr>
          <p:cNvPr id="115" name="Google Shape;115;p22"/>
          <p:cNvPicPr preferRelativeResize="0"/>
          <p:nvPr/>
        </p:nvPicPr>
        <p:blipFill rotWithShape="1">
          <a:blip r:embed="rId3">
            <a:alphaModFix/>
          </a:blip>
          <a:srcRect l="10415" t="12542" r="12489" b="16353"/>
          <a:stretch/>
        </p:blipFill>
        <p:spPr>
          <a:xfrm>
            <a:off x="1296162" y="1243125"/>
            <a:ext cx="6551674" cy="339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idx="4294967295"/>
          </p:nvPr>
        </p:nvSpPr>
        <p:spPr>
          <a:xfrm>
            <a:off x="104725" y="311450"/>
            <a:ext cx="89487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Deriving Information From Each Recipe</a:t>
            </a:r>
            <a:r>
              <a:rPr lang="en" sz="3000"/>
              <a:t> - </a:t>
            </a:r>
            <a:r>
              <a:rPr lang="en" sz="2600"/>
              <a:t>Transform</a:t>
            </a:r>
            <a:endParaRPr sz="2600"/>
          </a:p>
        </p:txBody>
      </p:sp>
      <p:pic>
        <p:nvPicPr>
          <p:cNvPr id="121" name="Google Shape;121;p23"/>
          <p:cNvPicPr preferRelativeResize="0"/>
          <p:nvPr/>
        </p:nvPicPr>
        <p:blipFill rotWithShape="1">
          <a:blip r:embed="rId3">
            <a:alphaModFix/>
          </a:blip>
          <a:srcRect l="10501" t="12152" r="11538" b="25108"/>
          <a:stretch/>
        </p:blipFill>
        <p:spPr>
          <a:xfrm>
            <a:off x="591400" y="1053775"/>
            <a:ext cx="7975349" cy="3610251"/>
          </a:xfrm>
          <a:prstGeom prst="rect">
            <a:avLst/>
          </a:prstGeom>
          <a:noFill/>
          <a:ln>
            <a:noFill/>
          </a:ln>
        </p:spPr>
      </p:pic>
      <p:sp>
        <p:nvSpPr>
          <p:cNvPr id="122" name="Google Shape;122;p23"/>
          <p:cNvSpPr/>
          <p:nvPr/>
        </p:nvSpPr>
        <p:spPr>
          <a:xfrm>
            <a:off x="1213700" y="1790975"/>
            <a:ext cx="273900" cy="103500"/>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1213700" y="2128400"/>
            <a:ext cx="273900" cy="103500"/>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1213700" y="2695250"/>
            <a:ext cx="273900" cy="103500"/>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1213700" y="3365700"/>
            <a:ext cx="273900" cy="103500"/>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1213700" y="3814125"/>
            <a:ext cx="273900" cy="103500"/>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1213700" y="4036150"/>
            <a:ext cx="273900" cy="103500"/>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1213700" y="4477175"/>
            <a:ext cx="273900" cy="103500"/>
          </a:xfrm>
          <a:prstGeom prst="right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par>
                                <p:cTn id="8" presetID="10"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1000"/>
                                        <p:tgtEl>
                                          <p:spTgt spid="123"/>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10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1000"/>
                                        <p:tgtEl>
                                          <p:spTgt spid="125"/>
                                        </p:tgtEl>
                                      </p:cBhvr>
                                    </p:animEffect>
                                  </p:childTnLst>
                                </p:cTn>
                              </p:par>
                              <p:par>
                                <p:cTn id="17" presetID="10" presetClass="entr" presetSubtype="0" fill="hold" nodeType="with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1000"/>
                                        <p:tgtEl>
                                          <p:spTgt spid="126"/>
                                        </p:tgtEl>
                                      </p:cBhvr>
                                    </p:animEffect>
                                  </p:childTnLst>
                                </p:cTn>
                              </p:par>
                              <p:par>
                                <p:cTn id="20" presetID="10" presetClass="entr" presetSubtype="0"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1000"/>
                                        <p:tgtEl>
                                          <p:spTgt spid="127"/>
                                        </p:tgtEl>
                                      </p:cBhvr>
                                    </p:animEffect>
                                  </p:childTnLst>
                                </p:cTn>
                              </p:par>
                              <p:par>
                                <p:cTn id="23" presetID="1"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3">
            <a:alphaModFix/>
          </a:blip>
          <a:srcRect l="10485" t="46818" r="11260" b="30082"/>
          <a:stretch/>
        </p:blipFill>
        <p:spPr>
          <a:xfrm>
            <a:off x="81475" y="905900"/>
            <a:ext cx="8339002" cy="1384625"/>
          </a:xfrm>
          <a:prstGeom prst="rect">
            <a:avLst/>
          </a:prstGeom>
          <a:noFill/>
          <a:ln>
            <a:noFill/>
          </a:ln>
        </p:spPr>
      </p:pic>
      <p:sp>
        <p:nvSpPr>
          <p:cNvPr id="134" name="Google Shape;134;p24"/>
          <p:cNvSpPr txBox="1">
            <a:spLocks noGrp="1"/>
          </p:cNvSpPr>
          <p:nvPr>
            <p:ph type="title" idx="4294967295"/>
          </p:nvPr>
        </p:nvSpPr>
        <p:spPr>
          <a:xfrm>
            <a:off x="1022700" y="358000"/>
            <a:ext cx="7098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Saving Data in Categories </a:t>
            </a:r>
            <a:r>
              <a:rPr lang="en" sz="3000"/>
              <a:t> - </a:t>
            </a:r>
            <a:r>
              <a:rPr lang="en" sz="2600"/>
              <a:t>Load</a:t>
            </a:r>
            <a:endParaRPr sz="2600"/>
          </a:p>
        </p:txBody>
      </p:sp>
      <p:pic>
        <p:nvPicPr>
          <p:cNvPr id="135" name="Google Shape;135;p24"/>
          <p:cNvPicPr preferRelativeResize="0"/>
          <p:nvPr/>
        </p:nvPicPr>
        <p:blipFill rotWithShape="1">
          <a:blip r:embed="rId4">
            <a:alphaModFix/>
          </a:blip>
          <a:srcRect r="50196" b="9926"/>
          <a:stretch/>
        </p:blipFill>
        <p:spPr>
          <a:xfrm>
            <a:off x="2804875" y="1986325"/>
            <a:ext cx="5915674" cy="300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idx="4294967295"/>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MongoDB</a:t>
            </a:r>
            <a:endParaRPr/>
          </a:p>
        </p:txBody>
      </p:sp>
      <p:sp>
        <p:nvSpPr>
          <p:cNvPr id="141" name="Google Shape;141;p25"/>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getting all of the information for each recipe for all of the categories, we were able to assign the data into six collections in MongoDB. </a:t>
            </a:r>
            <a:endParaRPr/>
          </a:p>
          <a:p>
            <a:pPr marL="0" lvl="0" indent="0" algn="l" rtl="0">
              <a:spcBef>
                <a:spcPts val="1600"/>
              </a:spcBef>
              <a:spcAft>
                <a:spcPts val="0"/>
              </a:spcAft>
              <a:buNone/>
            </a:pPr>
            <a:r>
              <a:rPr lang="en"/>
              <a:t>Using the collection.insert_one method at the end of the for loop, the ‘post’ dictionary which holds all of the recipe information was dumped into a collection for each category.</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147" name="Google Shape;147;p26"/>
          <p:cNvSpPr txBox="1">
            <a:spLocks noGrp="1"/>
          </p:cNvSpPr>
          <p:nvPr>
            <p:ph type="body" idx="2"/>
          </p:nvPr>
        </p:nvSpPr>
        <p:spPr>
          <a:xfrm>
            <a:off x="5387875" y="391350"/>
            <a:ext cx="3673800" cy="2599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000000"/>
                </a:solidFill>
              </a:rPr>
              <a:t>We took the approach to gather healthy recipes for people who want to make the transition to healthy eating, The collections in MongoDB can be filtered to align with certain conditions people may want, such as:</a:t>
            </a:r>
            <a:endParaRPr sz="1300">
              <a:solidFill>
                <a:srgbClr val="000000"/>
              </a:solidFill>
            </a:endParaRPr>
          </a:p>
          <a:p>
            <a:pPr marL="457200" lvl="0" indent="-311150" algn="l" rtl="0">
              <a:lnSpc>
                <a:spcPct val="100000"/>
              </a:lnSpc>
              <a:spcBef>
                <a:spcPts val="0"/>
              </a:spcBef>
              <a:spcAft>
                <a:spcPts val="0"/>
              </a:spcAft>
              <a:buClr>
                <a:srgbClr val="000000"/>
              </a:buClr>
              <a:buSzPts val="1300"/>
              <a:buChar char="●"/>
            </a:pPr>
            <a:r>
              <a:rPr lang="en" sz="1300">
                <a:solidFill>
                  <a:srgbClr val="000000"/>
                </a:solidFill>
              </a:rPr>
              <a:t>High protein recipe</a:t>
            </a:r>
            <a:endParaRPr sz="1300">
              <a:solidFill>
                <a:srgbClr val="000000"/>
              </a:solidFill>
            </a:endParaRPr>
          </a:p>
          <a:p>
            <a:pPr marL="457200" lvl="0" indent="-311150" algn="l" rtl="0">
              <a:lnSpc>
                <a:spcPct val="100000"/>
              </a:lnSpc>
              <a:spcBef>
                <a:spcPts val="0"/>
              </a:spcBef>
              <a:spcAft>
                <a:spcPts val="0"/>
              </a:spcAft>
              <a:buClr>
                <a:srgbClr val="000000"/>
              </a:buClr>
              <a:buSzPts val="1300"/>
              <a:buChar char="●"/>
            </a:pPr>
            <a:r>
              <a:rPr lang="en" sz="1300">
                <a:solidFill>
                  <a:srgbClr val="000000"/>
                </a:solidFill>
              </a:rPr>
              <a:t>Highest nutritional value</a:t>
            </a:r>
            <a:endParaRPr sz="1300">
              <a:solidFill>
                <a:srgbClr val="000000"/>
              </a:solidFill>
            </a:endParaRPr>
          </a:p>
          <a:p>
            <a:pPr marL="457200" lvl="0" indent="-311150" algn="l" rtl="0">
              <a:lnSpc>
                <a:spcPct val="100000"/>
              </a:lnSpc>
              <a:spcBef>
                <a:spcPts val="0"/>
              </a:spcBef>
              <a:spcAft>
                <a:spcPts val="0"/>
              </a:spcAft>
              <a:buClr>
                <a:srgbClr val="000000"/>
              </a:buClr>
              <a:buSzPts val="1300"/>
              <a:buChar char="●"/>
            </a:pPr>
            <a:r>
              <a:rPr lang="en" sz="1300">
                <a:solidFill>
                  <a:srgbClr val="000000"/>
                </a:solidFill>
              </a:rPr>
              <a:t>Highest rated recipe</a:t>
            </a:r>
            <a:endParaRPr sz="1300">
              <a:solidFill>
                <a:srgbClr val="000000"/>
              </a:solidFill>
            </a:endParaRPr>
          </a:p>
          <a:p>
            <a:pPr marL="457200" lvl="0" indent="-311150" algn="l" rtl="0">
              <a:lnSpc>
                <a:spcPct val="100000"/>
              </a:lnSpc>
              <a:spcBef>
                <a:spcPts val="0"/>
              </a:spcBef>
              <a:spcAft>
                <a:spcPts val="0"/>
              </a:spcAft>
              <a:buClr>
                <a:srgbClr val="000000"/>
              </a:buClr>
              <a:buSzPts val="1300"/>
              <a:buChar char="●"/>
            </a:pPr>
            <a:r>
              <a:rPr lang="en" sz="1300">
                <a:solidFill>
                  <a:srgbClr val="000000"/>
                </a:solidFill>
              </a:rPr>
              <a:t>Most reviewed recipe</a:t>
            </a:r>
            <a:endParaRPr sz="1300">
              <a:solidFill>
                <a:srgbClr val="000000"/>
              </a:solidFill>
            </a:endParaRPr>
          </a:p>
          <a:p>
            <a:pPr marL="457200" lvl="0" indent="-311150" algn="l" rtl="0">
              <a:lnSpc>
                <a:spcPct val="100000"/>
              </a:lnSpc>
              <a:spcBef>
                <a:spcPts val="0"/>
              </a:spcBef>
              <a:spcAft>
                <a:spcPts val="0"/>
              </a:spcAft>
              <a:buClr>
                <a:srgbClr val="000000"/>
              </a:buClr>
              <a:buSzPts val="1300"/>
              <a:buChar char="●"/>
            </a:pPr>
            <a:r>
              <a:rPr lang="en" sz="1300">
                <a:solidFill>
                  <a:srgbClr val="000000"/>
                </a:solidFill>
              </a:rPr>
              <a:t>Filter for allergies </a:t>
            </a:r>
            <a:endParaRPr sz="1300">
              <a:solidFill>
                <a:srgbClr val="000000"/>
              </a:solidFill>
            </a:endParaRPr>
          </a:p>
          <a:p>
            <a:pPr marL="457200" lvl="0" indent="-311150" algn="l" rtl="0">
              <a:lnSpc>
                <a:spcPct val="100000"/>
              </a:lnSpc>
              <a:spcBef>
                <a:spcPts val="0"/>
              </a:spcBef>
              <a:spcAft>
                <a:spcPts val="0"/>
              </a:spcAft>
              <a:buClr>
                <a:srgbClr val="000000"/>
              </a:buClr>
              <a:buSzPts val="1300"/>
              <a:buChar char="●"/>
            </a:pPr>
            <a:r>
              <a:rPr lang="en" sz="1300">
                <a:solidFill>
                  <a:srgbClr val="000000"/>
                </a:solidFill>
              </a:rPr>
              <a:t>Least amount of ingredients needed</a:t>
            </a:r>
            <a:endParaRPr sz="1300">
              <a:solidFill>
                <a:srgbClr val="000000"/>
              </a:solidFill>
            </a:endParaRPr>
          </a:p>
        </p:txBody>
      </p:sp>
      <p:pic>
        <p:nvPicPr>
          <p:cNvPr id="148" name="Google Shape;148;p26"/>
          <p:cNvPicPr preferRelativeResize="0"/>
          <p:nvPr/>
        </p:nvPicPr>
        <p:blipFill>
          <a:blip r:embed="rId3">
            <a:alphaModFix/>
          </a:blip>
          <a:stretch>
            <a:fillRect/>
          </a:stretch>
        </p:blipFill>
        <p:spPr>
          <a:xfrm>
            <a:off x="104725" y="1519400"/>
            <a:ext cx="5283151" cy="3171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Questions?</a:t>
            </a:r>
            <a:endParaRPr sz="3000"/>
          </a:p>
        </p:txBody>
      </p:sp>
      <p:sp>
        <p:nvSpPr>
          <p:cNvPr id="154" name="Google Shape;154;p27"/>
          <p:cNvSpPr txBox="1">
            <a:spLocks noGrp="1"/>
          </p:cNvSpPr>
          <p:nvPr>
            <p:ph type="body" idx="1"/>
          </p:nvPr>
        </p:nvSpPr>
        <p:spPr>
          <a:xfrm>
            <a:off x="311700" y="1398653"/>
            <a:ext cx="2808000" cy="317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All files and final report available at:</a:t>
            </a:r>
            <a:endParaRPr/>
          </a:p>
          <a:p>
            <a:pPr marL="0" lvl="0" indent="0" algn="l" rtl="0">
              <a:lnSpc>
                <a:spcPct val="100000"/>
              </a:lnSpc>
              <a:spcBef>
                <a:spcPts val="1600"/>
              </a:spcBef>
              <a:spcAft>
                <a:spcPts val="0"/>
              </a:spcAft>
              <a:buNone/>
            </a:pPr>
            <a:r>
              <a:rPr lang="en" sz="1000" u="sng">
                <a:solidFill>
                  <a:schemeClr val="hlink"/>
                </a:solidFill>
                <a:highlight>
                  <a:srgbClr val="FFFF00"/>
                </a:highlight>
                <a:hlinkClick r:id="rId3"/>
              </a:rPr>
              <a:t>https://github.com/jonhicks123/ETL-Project</a:t>
            </a:r>
            <a:r>
              <a:rPr lang="en" sz="1000">
                <a:highlight>
                  <a:srgbClr val="FFFF00"/>
                </a:highlight>
              </a:rPr>
              <a:t> </a:t>
            </a:r>
            <a:endParaRPr sz="1000">
              <a:highlight>
                <a:srgbClr val="FFFF00"/>
              </a:highlight>
            </a:endParaRPr>
          </a:p>
          <a:p>
            <a:pPr marL="0" lvl="0" indent="0" algn="l" rtl="0">
              <a:spcBef>
                <a:spcPts val="1600"/>
              </a:spcBef>
              <a:spcAft>
                <a:spcPts val="1600"/>
              </a:spcAft>
              <a:buNone/>
            </a:pPr>
            <a:endParaRPr/>
          </a:p>
        </p:txBody>
      </p:sp>
      <p:pic>
        <p:nvPicPr>
          <p:cNvPr id="155" name="Google Shape;155;p27" descr="Closeup of green beans in a wooden basket"/>
          <p:cNvPicPr preferRelativeResize="0"/>
          <p:nvPr/>
        </p:nvPicPr>
        <p:blipFill rotWithShape="1">
          <a:blip r:embed="rId4">
            <a:alphaModFix/>
          </a:blip>
          <a:srcRect l="23908"/>
          <a:stretch/>
        </p:blipFill>
        <p:spPr>
          <a:xfrm>
            <a:off x="3272325" y="0"/>
            <a:ext cx="587212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Project</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This program is designed to retrieve data from the website allrecipes.com, and transform the retrieved data before loading it into a local database in MongoDB; keeping the database updated regularly and on a monthly basis. </a:t>
            </a:r>
            <a:endParaRPr/>
          </a:p>
          <a:p>
            <a:pPr marL="0" lvl="0" indent="0" algn="l" rtl="0">
              <a:spcBef>
                <a:spcPts val="1600"/>
              </a:spcBef>
              <a:spcAft>
                <a:spcPts val="0"/>
              </a:spcAft>
              <a:buNone/>
            </a:pPr>
            <a:r>
              <a:rPr lang="en"/>
              <a:t>We used the ETL process to implement this project .</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509550" y="779675"/>
            <a:ext cx="8124900" cy="36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E</a:t>
            </a:r>
            <a:r>
              <a:rPr lang="en" sz="3800"/>
              <a:t>XTRACT</a:t>
            </a:r>
            <a:r>
              <a:rPr lang="en"/>
              <a:t> </a:t>
            </a:r>
            <a:endParaRPr/>
          </a:p>
          <a:p>
            <a:pPr marL="457200" lvl="0" indent="457200" algn="l" rtl="0">
              <a:spcBef>
                <a:spcPts val="0"/>
              </a:spcBef>
              <a:spcAft>
                <a:spcPts val="0"/>
              </a:spcAft>
              <a:buNone/>
            </a:pPr>
            <a:r>
              <a:rPr lang="en" b="1"/>
              <a:t>T</a:t>
            </a:r>
            <a:r>
              <a:rPr lang="en" sz="3800"/>
              <a:t>RANSFORM</a:t>
            </a:r>
            <a:r>
              <a:rPr lang="en"/>
              <a:t> </a:t>
            </a:r>
            <a:endParaRPr/>
          </a:p>
          <a:p>
            <a:pPr marL="1371600" lvl="0" indent="457200" algn="l" rtl="0">
              <a:spcBef>
                <a:spcPts val="0"/>
              </a:spcBef>
              <a:spcAft>
                <a:spcPts val="0"/>
              </a:spcAft>
              <a:buNone/>
            </a:pPr>
            <a:r>
              <a:rPr lang="en" b="1"/>
              <a:t>L</a:t>
            </a:r>
            <a:r>
              <a:rPr lang="en" sz="3800"/>
              <a:t>OAD</a:t>
            </a:r>
            <a:r>
              <a:rPr lang="en"/>
              <a:t>  </a:t>
            </a:r>
            <a:endParaRPr/>
          </a:p>
          <a:p>
            <a:pPr marL="2743200" lvl="0" indent="457200" algn="l" rtl="0">
              <a:spcBef>
                <a:spcPts val="0"/>
              </a:spcBef>
              <a:spcAft>
                <a:spcPts val="0"/>
              </a:spcAft>
              <a:buNone/>
            </a:pPr>
            <a:r>
              <a:rPr lang="en"/>
              <a:t>STEPS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Tools Used</a:t>
            </a:r>
            <a:endParaRPr/>
          </a:p>
        </p:txBody>
      </p:sp>
      <p:sp>
        <p:nvSpPr>
          <p:cNvPr id="77" name="Google Shape;77;p16"/>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BeautifulSoup • MongoDB</a:t>
            </a:r>
            <a:endParaRPr/>
          </a:p>
          <a:p>
            <a:pPr marL="0" lvl="0" indent="0" algn="ctr" rtl="0">
              <a:spcBef>
                <a:spcPts val="0"/>
              </a:spcBef>
              <a:spcAft>
                <a:spcPts val="0"/>
              </a:spcAft>
              <a:buNone/>
            </a:pPr>
            <a:endParaRPr/>
          </a:p>
        </p:txBody>
      </p:sp>
      <p:sp>
        <p:nvSpPr>
          <p:cNvPr id="78" name="Google Shape;78;p16"/>
          <p:cNvSpPr txBox="1">
            <a:spLocks noGrp="1"/>
          </p:cNvSpPr>
          <p:nvPr>
            <p:ph type="body" idx="2"/>
          </p:nvPr>
        </p:nvSpPr>
        <p:spPr>
          <a:xfrm>
            <a:off x="4939500" y="353100"/>
            <a:ext cx="3837000" cy="44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Extract Data </a:t>
            </a:r>
            <a:endParaRPr b="1"/>
          </a:p>
          <a:p>
            <a:pPr marL="457200" lvl="0" indent="-323850" algn="l" rtl="0">
              <a:spcBef>
                <a:spcPts val="800"/>
              </a:spcBef>
              <a:spcAft>
                <a:spcPts val="0"/>
              </a:spcAft>
              <a:buSzPts val="1500"/>
              <a:buChar char="❏"/>
            </a:pPr>
            <a:r>
              <a:rPr lang="en" sz="1500"/>
              <a:t>Scraping website: ‘allrecipes.com’ </a:t>
            </a:r>
            <a:endParaRPr sz="1500"/>
          </a:p>
          <a:p>
            <a:pPr marL="457200" lvl="0" indent="-323850" algn="l" rtl="0">
              <a:spcBef>
                <a:spcPts val="0"/>
              </a:spcBef>
              <a:spcAft>
                <a:spcPts val="0"/>
              </a:spcAft>
              <a:buSzPts val="1500"/>
              <a:buChar char="❏"/>
            </a:pPr>
            <a:r>
              <a:rPr lang="en" sz="1500"/>
              <a:t>Data formatted (html)</a:t>
            </a:r>
            <a:endParaRPr sz="1500"/>
          </a:p>
          <a:p>
            <a:pPr marL="0" lvl="0" indent="0" algn="l" rtl="0">
              <a:spcBef>
                <a:spcPts val="1600"/>
              </a:spcBef>
              <a:spcAft>
                <a:spcPts val="0"/>
              </a:spcAft>
              <a:buNone/>
            </a:pPr>
            <a:r>
              <a:rPr lang="en" b="1"/>
              <a:t>Transform Data</a:t>
            </a:r>
            <a:endParaRPr b="1"/>
          </a:p>
          <a:p>
            <a:pPr marL="457200" lvl="0" indent="-323850" algn="l" rtl="0">
              <a:spcBef>
                <a:spcPts val="800"/>
              </a:spcBef>
              <a:spcAft>
                <a:spcPts val="0"/>
              </a:spcAft>
              <a:buSzPts val="1500"/>
              <a:buChar char="❏"/>
            </a:pPr>
            <a:r>
              <a:rPr lang="en" sz="1500"/>
              <a:t>Jupyter NoteBook </a:t>
            </a:r>
            <a:endParaRPr sz="1500"/>
          </a:p>
          <a:p>
            <a:pPr marL="914400" lvl="1" indent="-323850" algn="l" rtl="0">
              <a:spcBef>
                <a:spcPts val="0"/>
              </a:spcBef>
              <a:spcAft>
                <a:spcPts val="0"/>
              </a:spcAft>
              <a:buSzPts val="1500"/>
              <a:buChar char="❏"/>
            </a:pPr>
            <a:r>
              <a:rPr lang="en" sz="1500"/>
              <a:t>Cleaning </a:t>
            </a:r>
            <a:endParaRPr sz="1500"/>
          </a:p>
          <a:p>
            <a:pPr marL="914400" lvl="1" indent="-323850" algn="l" rtl="0">
              <a:spcBef>
                <a:spcPts val="0"/>
              </a:spcBef>
              <a:spcAft>
                <a:spcPts val="0"/>
              </a:spcAft>
              <a:buSzPts val="1500"/>
              <a:buChar char="❏"/>
            </a:pPr>
            <a:r>
              <a:rPr lang="en" sz="1500"/>
              <a:t>Filtering </a:t>
            </a:r>
            <a:endParaRPr sz="1500"/>
          </a:p>
          <a:p>
            <a:pPr marL="0" lvl="0" indent="0" algn="l" rtl="0">
              <a:spcBef>
                <a:spcPts val="1600"/>
              </a:spcBef>
              <a:spcAft>
                <a:spcPts val="0"/>
              </a:spcAft>
              <a:buNone/>
            </a:pPr>
            <a:r>
              <a:rPr lang="en" b="1"/>
              <a:t>Load Data</a:t>
            </a:r>
            <a:endParaRPr b="1"/>
          </a:p>
          <a:p>
            <a:pPr marL="457200" lvl="0" indent="-323850" algn="l" rtl="0">
              <a:spcBef>
                <a:spcPts val="800"/>
              </a:spcBef>
              <a:spcAft>
                <a:spcPts val="0"/>
              </a:spcAft>
              <a:buSzPts val="1500"/>
              <a:buChar char="❏"/>
            </a:pPr>
            <a:r>
              <a:rPr lang="en" sz="1500"/>
              <a:t>Non-relational final database </a:t>
            </a:r>
            <a:endParaRPr sz="1500"/>
          </a:p>
          <a:p>
            <a:pPr marL="457200" lvl="0" indent="-323850" algn="l" rtl="0">
              <a:spcBef>
                <a:spcPts val="0"/>
              </a:spcBef>
              <a:spcAft>
                <a:spcPts val="0"/>
              </a:spcAft>
              <a:buSzPts val="1500"/>
              <a:buChar char="❏"/>
            </a:pPr>
            <a:r>
              <a:rPr lang="en" sz="1500"/>
              <a:t>Final six collections - one for each category</a:t>
            </a:r>
            <a:endParaRPr sz="1500"/>
          </a:p>
          <a:p>
            <a:pPr marL="0" lvl="0" indent="0" algn="l" rtl="0">
              <a:spcBef>
                <a:spcPts val="1600"/>
              </a:spcBef>
              <a:spcAft>
                <a:spcPts val="1600"/>
              </a:spcAft>
              <a:buNone/>
            </a:pP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3">
            <a:alphaModFix/>
          </a:blip>
          <a:srcRect t="7085" b="13207"/>
          <a:stretch/>
        </p:blipFill>
        <p:spPr>
          <a:xfrm>
            <a:off x="585200" y="442175"/>
            <a:ext cx="8229600" cy="3793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idx="4294967295"/>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Categories</a:t>
            </a:r>
            <a:endParaRPr/>
          </a:p>
        </p:txBody>
      </p:sp>
      <p:sp>
        <p:nvSpPr>
          <p:cNvPr id="89" name="Google Shape;89;p18"/>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The categories we focused on are:</a:t>
            </a:r>
            <a:endParaRPr/>
          </a:p>
          <a:p>
            <a:pPr marL="457200" lvl="0" indent="-342900" algn="l" rtl="0">
              <a:spcBef>
                <a:spcPts val="1600"/>
              </a:spcBef>
              <a:spcAft>
                <a:spcPts val="0"/>
              </a:spcAft>
              <a:buSzPts val="1800"/>
              <a:buChar char="●"/>
            </a:pPr>
            <a:r>
              <a:rPr lang="en"/>
              <a:t>Healthy Snack Recipes</a:t>
            </a:r>
            <a:endParaRPr/>
          </a:p>
          <a:p>
            <a:pPr marL="457200" lvl="0" indent="-342900" algn="l" rtl="0">
              <a:spcBef>
                <a:spcPts val="0"/>
              </a:spcBef>
              <a:spcAft>
                <a:spcPts val="0"/>
              </a:spcAft>
              <a:buSzPts val="1800"/>
              <a:buChar char="●"/>
            </a:pPr>
            <a:r>
              <a:rPr lang="en"/>
              <a:t>Low-Calorie Recipes</a:t>
            </a:r>
            <a:endParaRPr/>
          </a:p>
          <a:p>
            <a:pPr marL="457200" lvl="0" indent="-342900" algn="l" rtl="0">
              <a:spcBef>
                <a:spcPts val="0"/>
              </a:spcBef>
              <a:spcAft>
                <a:spcPts val="0"/>
              </a:spcAft>
              <a:buSzPts val="1800"/>
              <a:buChar char="●"/>
            </a:pPr>
            <a:r>
              <a:rPr lang="en"/>
              <a:t>Low-Carb Recipes</a:t>
            </a:r>
            <a:endParaRPr/>
          </a:p>
          <a:p>
            <a:pPr marL="457200" lvl="0" indent="-342900" algn="l" rtl="0">
              <a:spcBef>
                <a:spcPts val="0"/>
              </a:spcBef>
              <a:spcAft>
                <a:spcPts val="0"/>
              </a:spcAft>
              <a:buSzPts val="1800"/>
              <a:buChar char="●"/>
            </a:pPr>
            <a:r>
              <a:rPr lang="en"/>
              <a:t>Low-Cholesterol Recipes</a:t>
            </a:r>
            <a:endParaRPr/>
          </a:p>
          <a:p>
            <a:pPr marL="457200" lvl="0" indent="-342900" algn="l" rtl="0">
              <a:spcBef>
                <a:spcPts val="0"/>
              </a:spcBef>
              <a:spcAft>
                <a:spcPts val="0"/>
              </a:spcAft>
              <a:buSzPts val="1800"/>
              <a:buChar char="●"/>
            </a:pPr>
            <a:r>
              <a:rPr lang="en"/>
              <a:t>Low-Fat Recipes</a:t>
            </a:r>
            <a:endParaRPr/>
          </a:p>
          <a:p>
            <a:pPr marL="457200" lvl="0" indent="-342900" algn="l" rtl="0">
              <a:spcBef>
                <a:spcPts val="0"/>
              </a:spcBef>
              <a:spcAft>
                <a:spcPts val="0"/>
              </a:spcAft>
              <a:buSzPts val="1800"/>
              <a:buChar char="●"/>
            </a:pPr>
            <a:r>
              <a:rPr lang="en"/>
              <a:t>Weight-Loss Recipes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3">
            <a:alphaModFix/>
          </a:blip>
          <a:srcRect b="22100"/>
          <a:stretch/>
        </p:blipFill>
        <p:spPr>
          <a:xfrm>
            <a:off x="152400" y="123450"/>
            <a:ext cx="8121403" cy="2628825"/>
          </a:xfrm>
          <a:prstGeom prst="rect">
            <a:avLst/>
          </a:prstGeom>
          <a:noFill/>
          <a:ln>
            <a:noFill/>
          </a:ln>
        </p:spPr>
      </p:pic>
      <p:pic>
        <p:nvPicPr>
          <p:cNvPr id="95" name="Google Shape;95;p19"/>
          <p:cNvPicPr preferRelativeResize="0"/>
          <p:nvPr/>
        </p:nvPicPr>
        <p:blipFill>
          <a:blip r:embed="rId4">
            <a:alphaModFix/>
          </a:blip>
          <a:stretch>
            <a:fillRect/>
          </a:stretch>
        </p:blipFill>
        <p:spPr>
          <a:xfrm>
            <a:off x="693775" y="2752275"/>
            <a:ext cx="3728250" cy="2271550"/>
          </a:xfrm>
          <a:prstGeom prst="rect">
            <a:avLst/>
          </a:prstGeom>
          <a:noFill/>
          <a:ln>
            <a:noFill/>
          </a:ln>
        </p:spPr>
      </p:pic>
      <p:sp>
        <p:nvSpPr>
          <p:cNvPr id="96" name="Google Shape;96;p19"/>
          <p:cNvSpPr/>
          <p:nvPr/>
        </p:nvSpPr>
        <p:spPr>
          <a:xfrm>
            <a:off x="5434425" y="1384775"/>
            <a:ext cx="605100" cy="756300"/>
          </a:xfrm>
          <a:prstGeom prst="roundRect">
            <a:avLst>
              <a:gd name="adj" fmla="val 16667"/>
            </a:avLst>
          </a:prstGeom>
          <a:noFill/>
          <a:ln w="38100" cap="flat" cmpd="sng">
            <a:solidFill>
              <a:srgbClr val="00FF00"/>
            </a:solidFill>
            <a:prstDash val="solid"/>
            <a:round/>
            <a:headEnd type="none" w="sm" len="sm"/>
            <a:tailEnd type="none" w="sm" len="sm"/>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19"/>
          <p:cNvCxnSpPr/>
          <p:nvPr/>
        </p:nvCxnSpPr>
        <p:spPr>
          <a:xfrm flipH="1">
            <a:off x="4526725" y="2362250"/>
            <a:ext cx="1256700" cy="1093800"/>
          </a:xfrm>
          <a:prstGeom prst="straightConnector1">
            <a:avLst/>
          </a:prstGeom>
          <a:noFill/>
          <a:ln w="38100" cap="flat" cmpd="sng">
            <a:solidFill>
              <a:srgbClr val="00FF00"/>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3515475" y="152400"/>
            <a:ext cx="5496090" cy="4838699"/>
          </a:xfrm>
          <a:prstGeom prst="rect">
            <a:avLst/>
          </a:prstGeom>
          <a:noFill/>
          <a:ln>
            <a:noFill/>
          </a:ln>
        </p:spPr>
      </p:pic>
      <p:pic>
        <p:nvPicPr>
          <p:cNvPr id="103" name="Google Shape;103;p20"/>
          <p:cNvPicPr preferRelativeResize="0"/>
          <p:nvPr/>
        </p:nvPicPr>
        <p:blipFill rotWithShape="1">
          <a:blip r:embed="rId4">
            <a:alphaModFix/>
          </a:blip>
          <a:srcRect l="16096" t="6284" r="4494" b="2374"/>
          <a:stretch/>
        </p:blipFill>
        <p:spPr>
          <a:xfrm>
            <a:off x="351125" y="304800"/>
            <a:ext cx="2890300" cy="461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a connection</a:t>
            </a:r>
            <a:endParaRPr/>
          </a:p>
        </p:txBody>
      </p:sp>
      <p:pic>
        <p:nvPicPr>
          <p:cNvPr id="109" name="Google Shape;109;p21"/>
          <p:cNvPicPr preferRelativeResize="0"/>
          <p:nvPr/>
        </p:nvPicPr>
        <p:blipFill rotWithShape="1">
          <a:blip r:embed="rId3">
            <a:alphaModFix/>
          </a:blip>
          <a:srcRect l="5179" t="26581" r="55699" b="5331"/>
          <a:stretch/>
        </p:blipFill>
        <p:spPr>
          <a:xfrm>
            <a:off x="1146650" y="1208875"/>
            <a:ext cx="6850704" cy="3353451"/>
          </a:xfrm>
          <a:prstGeom prst="rect">
            <a:avLst/>
          </a:prstGeom>
          <a:noFill/>
          <a:ln>
            <a:noFill/>
          </a:ln>
        </p:spPr>
      </p:pic>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363</Words>
  <Application>Microsoft Office PowerPoint</Application>
  <PresentationFormat>On-screen Show (16:9)</PresentationFormat>
  <Paragraphs>58</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Lato</vt:lpstr>
      <vt:lpstr>Arial</vt:lpstr>
      <vt:lpstr>Comfortaa</vt:lpstr>
      <vt:lpstr>Playfair Display</vt:lpstr>
      <vt:lpstr>Comic Sans MS</vt:lpstr>
      <vt:lpstr>Coral</vt:lpstr>
      <vt:lpstr>Recipe for Disaster!</vt:lpstr>
      <vt:lpstr>About the Project</vt:lpstr>
      <vt:lpstr>EXTRACT  TRANSFORM  LOAD   STEPS</vt:lpstr>
      <vt:lpstr>Tools Used</vt:lpstr>
      <vt:lpstr>PowerPoint Presentation</vt:lpstr>
      <vt:lpstr>Categories</vt:lpstr>
      <vt:lpstr>PowerPoint Presentation</vt:lpstr>
      <vt:lpstr>PowerPoint Presentation</vt:lpstr>
      <vt:lpstr>Establishing a connection</vt:lpstr>
      <vt:lpstr>Scraping the Data for each Category - Extract</vt:lpstr>
      <vt:lpstr>Deriving Information From Each Recipe - Transform</vt:lpstr>
      <vt:lpstr>Saving Data in Categories  - Load</vt:lpstr>
      <vt:lpstr>MongoDB</vt:lpstr>
      <vt:lpstr>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Recipe for Disaster!</dc:title>
  <dc:creator>Andrew Bankston</dc:creator>
  <cp:lastModifiedBy>Andrew Bankston</cp:lastModifiedBy>
  <cp:revision>1</cp:revision>
  <dcterms:modified xsi:type="dcterms:W3CDTF">2021-02-25T16:19:53Z</dcterms:modified>
</cp:coreProperties>
</file>